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7" r:id="rId2"/>
    <p:sldId id="309" r:id="rId3"/>
    <p:sldId id="322" r:id="rId4"/>
    <p:sldId id="310" r:id="rId5"/>
    <p:sldId id="323" r:id="rId6"/>
    <p:sldId id="324" r:id="rId7"/>
    <p:sldId id="325" r:id="rId8"/>
    <p:sldId id="326" r:id="rId9"/>
    <p:sldId id="26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7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endParaRPr lang="en-US"/>
          </a:p>
        </p:txBody>
      </p:sp>
      <p:sp>
        <p:nvSpPr>
          <p:cNvPr id="1048676"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fld id="{7939C81C-429A-4660-8A08-BAC2095E4459}" type="datetimeFigureOut">
              <a:rPr lang="en-US"/>
              <a:pPr/>
              <a:t>7/30/2020</a:t>
            </a:fld>
            <a:endParaRPr lang="en-US"/>
          </a:p>
        </p:txBody>
      </p:sp>
      <p:sp>
        <p:nvSpPr>
          <p:cNvPr id="1048677"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048678"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48679"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endParaRPr lang="en-US"/>
          </a:p>
        </p:txBody>
      </p:sp>
      <p:sp>
        <p:nvSpPr>
          <p:cNvPr id="1048680"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fld id="{05DAA0DD-CA63-4319-B945-44A8A881633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A4CAE77-B8B1-49B7-9986-23DC29B73BCB}" type="datetime1">
              <a:rPr lang="en-US" smtClean="0"/>
              <a:pPr/>
              <a:t>7/30/2020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Author:RK</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9E3B3A6-35C4-4A4A-A93B-FEA2E3D834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15E1-6517-4DF2-87C5-84BAA2B375B7}" type="datetime1">
              <a:rPr lang="en-US" smtClean="0"/>
              <a:pPr/>
              <a:t>7/30/2020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763F6D62-F023-421D-8A7E-B561A86F0A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1599A8-CEA0-4EA6-AEBF-68186F8EDCBB}" type="datetime1">
              <a:rPr lang="en-US" smtClean="0"/>
              <a:pPr/>
              <a:t>7/30/2020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AFFF1EA8-75B9-4BFE-A5B1-639BA1B4E4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A26468A-707D-43B7-A2A2-6F6E66C6416E}" type="datetime1">
              <a:rPr lang="en-US" smtClean="0"/>
              <a:pPr/>
              <a:t>7/30/2020</a:t>
            </a:fld>
            <a:endParaRPr lang="en-US"/>
          </a:p>
        </p:txBody>
      </p:sp>
      <p:sp>
        <p:nvSpPr>
          <p:cNvPr id="9" name="Slide Number Placeholder 8"/>
          <p:cNvSpPr>
            <a:spLocks noGrp="1"/>
          </p:cNvSpPr>
          <p:nvPr>
            <p:ph type="sldNum" sz="quarter" idx="15"/>
          </p:nvPr>
        </p:nvSpPr>
        <p:spPr/>
        <p:txBody>
          <a:bodyPr rtlCol="0"/>
          <a:lstStyle/>
          <a:p>
            <a:fld id="{FE88FBAD-9DA8-472F-839A-428AD1F4DEE1}"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Author:RK</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6442F78-5EBF-4453-A097-83F2C8DFCA84}" type="datetime1">
              <a:rPr lang="en-US" smtClean="0"/>
              <a:pPr/>
              <a:t>7/30/2020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Author:RK</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0ECD9A4-5F66-4780-BB8E-330017FFA7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7E1BEA8-81AC-4EAA-9B8B-C356D39A598C}" type="datetime1">
              <a:rPr lang="en-US" smtClean="0"/>
              <a:pPr/>
              <a:t>7/30/2020</a:t>
            </a:fld>
            <a:endParaRPr lang="en-US"/>
          </a:p>
        </p:txBody>
      </p:sp>
      <p:sp>
        <p:nvSpPr>
          <p:cNvPr id="6" name="Footer Placeholder 5"/>
          <p:cNvSpPr>
            <a:spLocks noGrp="1"/>
          </p:cNvSpPr>
          <p:nvPr>
            <p:ph type="ftr" sz="quarter" idx="11"/>
          </p:nvPr>
        </p:nvSpPr>
        <p:spPr/>
        <p:txBody>
          <a:bodyPr/>
          <a:lstStyle/>
          <a:p>
            <a:r>
              <a:rPr lang="en-US" smtClean="0"/>
              <a:t>Author:RK</a:t>
            </a:r>
            <a:endParaRPr lang="en-US"/>
          </a:p>
        </p:txBody>
      </p:sp>
      <p:sp>
        <p:nvSpPr>
          <p:cNvPr id="7" name="Slide Number Placeholder 6"/>
          <p:cNvSpPr>
            <a:spLocks noGrp="1"/>
          </p:cNvSpPr>
          <p:nvPr>
            <p:ph type="sldNum" sz="quarter" idx="12"/>
          </p:nvPr>
        </p:nvSpPr>
        <p:spPr/>
        <p:txBody>
          <a:bodyPr/>
          <a:lstStyle/>
          <a:p>
            <a:fld id="{51FE8A84-AF12-4731-A1E2-EE3C3AE8E11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F274DF4-1E11-4BE5-94EE-68DC7FD66A04}" type="datetime1">
              <a:rPr lang="en-US" smtClean="0"/>
              <a:pPr/>
              <a:t>7/30/2020</a:t>
            </a:fld>
            <a:endParaRPr lang="en-US"/>
          </a:p>
        </p:txBody>
      </p:sp>
      <p:sp>
        <p:nvSpPr>
          <p:cNvPr id="8" name="Footer Placeholder 7"/>
          <p:cNvSpPr>
            <a:spLocks noGrp="1"/>
          </p:cNvSpPr>
          <p:nvPr>
            <p:ph type="ftr" sz="quarter" idx="11"/>
          </p:nvPr>
        </p:nvSpPr>
        <p:spPr/>
        <p:txBody>
          <a:bodyPr/>
          <a:lstStyle/>
          <a:p>
            <a:r>
              <a:rPr lang="en-US" smtClean="0"/>
              <a:t>Author:RK</a:t>
            </a:r>
            <a:endParaRPr lang="en-US"/>
          </a:p>
        </p:txBody>
      </p:sp>
      <p:sp>
        <p:nvSpPr>
          <p:cNvPr id="9" name="Slide Number Placeholder 8"/>
          <p:cNvSpPr>
            <a:spLocks noGrp="1"/>
          </p:cNvSpPr>
          <p:nvPr>
            <p:ph type="sldNum" sz="quarter" idx="12"/>
          </p:nvPr>
        </p:nvSpPr>
        <p:spPr/>
        <p:txBody>
          <a:bodyPr/>
          <a:lstStyle/>
          <a:p>
            <a:fld id="{7E74873D-DF26-421D-BB7D-2443FD85D71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5305D4A-26BC-4003-A6BB-1FE483E62D74}" type="datetime1">
              <a:rPr lang="en-US" smtClean="0"/>
              <a:pPr/>
              <a:t>7/30/2020</a:t>
            </a:fld>
            <a:endParaRPr lang="en-US"/>
          </a:p>
        </p:txBody>
      </p:sp>
      <p:sp>
        <p:nvSpPr>
          <p:cNvPr id="7" name="Slide Number Placeholder 6"/>
          <p:cNvSpPr>
            <a:spLocks noGrp="1"/>
          </p:cNvSpPr>
          <p:nvPr>
            <p:ph type="sldNum" sz="quarter" idx="11"/>
          </p:nvPr>
        </p:nvSpPr>
        <p:spPr/>
        <p:txBody>
          <a:bodyPr rtlCol="0"/>
          <a:lstStyle/>
          <a:p>
            <a:fld id="{1FF23CE0-A7BA-44DD-B5DD-50C48A27FB95}"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256AB-E1A6-415D-9F21-A517C3C15B98}" type="datetime1">
              <a:rPr lang="en-US" smtClean="0"/>
              <a:pPr/>
              <a:t>7/30/2020</a:t>
            </a:fld>
            <a:endParaRPr lang="en-US"/>
          </a:p>
        </p:txBody>
      </p:sp>
      <p:sp>
        <p:nvSpPr>
          <p:cNvPr id="3" name="Footer Placeholder 2"/>
          <p:cNvSpPr>
            <a:spLocks noGrp="1"/>
          </p:cNvSpPr>
          <p:nvPr>
            <p:ph type="ftr" sz="quarter" idx="11"/>
          </p:nvPr>
        </p:nvSpPr>
        <p:spPr/>
        <p:txBody>
          <a:bodyPr/>
          <a:lstStyle/>
          <a:p>
            <a:r>
              <a:rPr lang="en-US" smtClean="0"/>
              <a:t>Author:RK</a:t>
            </a:r>
            <a:endParaRPr lang="en-US"/>
          </a:p>
        </p:txBody>
      </p:sp>
      <p:sp>
        <p:nvSpPr>
          <p:cNvPr id="4" name="Slide Number Placeholder 3"/>
          <p:cNvSpPr>
            <a:spLocks noGrp="1"/>
          </p:cNvSpPr>
          <p:nvPr>
            <p:ph type="sldNum" sz="quarter" idx="12"/>
          </p:nvPr>
        </p:nvSpPr>
        <p:spPr/>
        <p:txBody>
          <a:bodyPr/>
          <a:lstStyle/>
          <a:p>
            <a:fld id="{331C3804-7DB4-49F8-98C7-D17834D2E2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526942A-22AA-43F1-BB1B-25EDD8605733}" type="datetime1">
              <a:rPr lang="en-US" smtClean="0"/>
              <a:pPr/>
              <a:t>7/30/2020</a:t>
            </a:fld>
            <a:endParaRPr lang="en-US"/>
          </a:p>
        </p:txBody>
      </p:sp>
      <p:sp>
        <p:nvSpPr>
          <p:cNvPr id="22" name="Slide Number Placeholder 21"/>
          <p:cNvSpPr>
            <a:spLocks noGrp="1"/>
          </p:cNvSpPr>
          <p:nvPr>
            <p:ph type="sldNum" sz="quarter" idx="15"/>
          </p:nvPr>
        </p:nvSpPr>
        <p:spPr/>
        <p:txBody>
          <a:bodyPr rtlCol="0"/>
          <a:lstStyle/>
          <a:p>
            <a:fld id="{5C23F445-A553-4D3F-BF04-A18E2120CA02}"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4528B13-61B8-4B34-AE66-FAA20D62E9E3}" type="datetime1">
              <a:rPr lang="en-US" smtClean="0"/>
              <a:pPr/>
              <a:t>7/30/2020</a:t>
            </a:fld>
            <a:endParaRPr lang="en-US"/>
          </a:p>
        </p:txBody>
      </p:sp>
      <p:sp>
        <p:nvSpPr>
          <p:cNvPr id="18" name="Slide Number Placeholder 17"/>
          <p:cNvSpPr>
            <a:spLocks noGrp="1"/>
          </p:cNvSpPr>
          <p:nvPr>
            <p:ph type="sldNum" sz="quarter" idx="11"/>
          </p:nvPr>
        </p:nvSpPr>
        <p:spPr/>
        <p:txBody>
          <a:bodyPr rtlCol="0"/>
          <a:lstStyle/>
          <a:p>
            <a:fld id="{5F7CE51B-D314-4748-A7FB-C6BBF3CC08C9}"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77A13B-D29E-4A31-9A3D-BDF778EEE264}" type="datetime1">
              <a:rPr lang="en-US" smtClean="0"/>
              <a:pPr/>
              <a:t>7/30/2020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Author:RK</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30FFA0-8383-48F0-ABBC-CA0378A05A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5"/>
          <p:cNvSpPr>
            <a:spLocks noGrp="1"/>
          </p:cNvSpPr>
          <p:nvPr>
            <p:ph type="ctrTitle"/>
          </p:nvPr>
        </p:nvSpPr>
        <p:spPr>
          <a:xfrm>
            <a:off x="914400" y="457200"/>
            <a:ext cx="7924800" cy="26670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2200" b="1" dirty="0" smtClean="0">
                <a:solidFill>
                  <a:srgbClr val="FF0000"/>
                </a:solidFill>
                <a:latin typeface="Calibri" pitchFamily="34" charset="0"/>
                <a:cs typeface="Calibri" pitchFamily="34" charset="0"/>
              </a:rPr>
              <a:t>Topic: Insolvency Accounts – </a:t>
            </a:r>
            <a:r>
              <a:rPr lang="en-US" sz="2200" b="1" dirty="0" smtClean="0">
                <a:solidFill>
                  <a:srgbClr val="FF0000"/>
                </a:solidFill>
                <a:latin typeface="Calibri" pitchFamily="34" charset="0"/>
                <a:cs typeface="Calibri" pitchFamily="34" charset="0"/>
              </a:rPr>
              <a:t/>
            </a:r>
            <a:br>
              <a:rPr lang="en-US" sz="2200" b="1" dirty="0" smtClean="0">
                <a:solidFill>
                  <a:srgbClr val="FF0000"/>
                </a:solidFill>
                <a:latin typeface="Calibri" pitchFamily="34" charset="0"/>
                <a:cs typeface="Calibri" pitchFamily="34" charset="0"/>
              </a:rPr>
            </a:br>
            <a:r>
              <a:rPr lang="en-US" sz="2200" dirty="0" smtClean="0">
                <a:solidFill>
                  <a:srgbClr val="FF0000"/>
                </a:solidFill>
                <a:latin typeface="Calibri" pitchFamily="34" charset="0"/>
                <a:cs typeface="Calibri" pitchFamily="34" charset="0"/>
              </a:rPr>
              <a:t>Statement </a:t>
            </a:r>
            <a:r>
              <a:rPr lang="en-US" sz="2200" dirty="0" smtClean="0">
                <a:solidFill>
                  <a:srgbClr val="FF0000"/>
                </a:solidFill>
                <a:latin typeface="Calibri" pitchFamily="34" charset="0"/>
                <a:cs typeface="Calibri" pitchFamily="34" charset="0"/>
              </a:rPr>
              <a:t>of Affairs and Deficiency </a:t>
            </a:r>
            <a:r>
              <a:rPr lang="en-US" sz="2200" dirty="0" smtClean="0">
                <a:solidFill>
                  <a:srgbClr val="FF0000"/>
                </a:solidFill>
                <a:latin typeface="Calibri" pitchFamily="34" charset="0"/>
                <a:cs typeface="Calibri" pitchFamily="34" charset="0"/>
              </a:rPr>
              <a:t>Account: A</a:t>
            </a:r>
            <a:endParaRPr lang="en-US" sz="2200" b="1" dirty="0">
              <a:solidFill>
                <a:srgbClr val="FF0000"/>
              </a:solidFill>
              <a:latin typeface="Calibri" pitchFamily="34" charset="0"/>
              <a:cs typeface="Calibri" pitchFamily="34" charset="0"/>
            </a:endParaRPr>
          </a:p>
        </p:txBody>
      </p:sp>
      <p:sp>
        <p:nvSpPr>
          <p:cNvPr id="1048594" name="Subtitle 2"/>
          <p:cNvSpPr>
            <a:spLocks noGrp="1"/>
          </p:cNvSpPr>
          <p:nvPr>
            <p:ph type="subTitle" idx="1"/>
          </p:nvPr>
        </p:nvSpPr>
        <p:spPr>
          <a:xfrm>
            <a:off x="1600200" y="2895600"/>
            <a:ext cx="6934200" cy="3200400"/>
          </a:xfrm>
        </p:spPr>
        <p:txBody>
          <a:bodyPr>
            <a:normAutofit/>
          </a:bodyPr>
          <a:lstStyle/>
          <a:p>
            <a:pPr algn="ctr" eaLnBrk="1" hangingPunct="1"/>
            <a:endParaRPr lang="en-US" sz="2200" b="1" u="sng" dirty="0">
              <a:solidFill>
                <a:srgbClr val="FFFF00"/>
              </a:solidFill>
            </a:endParaRPr>
          </a:p>
          <a:p>
            <a:pPr algn="ctr" eaLnBrk="1" hangingPunct="1"/>
            <a:r>
              <a:rPr lang="en-US" sz="2200" b="1" u="sng" dirty="0">
                <a:solidFill>
                  <a:schemeClr val="tx1"/>
                </a:solidFill>
              </a:rPr>
              <a:t>Prepared By</a:t>
            </a:r>
          </a:p>
          <a:p>
            <a:pPr algn="ctr" eaLnBrk="1" hangingPunct="1">
              <a:spcBef>
                <a:spcPts val="200"/>
              </a:spcBef>
            </a:pPr>
            <a:r>
              <a:rPr lang="en-US" sz="2200" b="1" dirty="0">
                <a:solidFill>
                  <a:srgbClr val="00B050"/>
                </a:solidFill>
              </a:rPr>
              <a:t> Dr. SHAHID IQBAL </a:t>
            </a:r>
          </a:p>
          <a:p>
            <a:pPr algn="ctr" eaLnBrk="1" hangingPunct="1">
              <a:spcBef>
                <a:spcPts val="200"/>
              </a:spcBef>
            </a:pPr>
            <a:r>
              <a:rPr lang="en-US" sz="2200" b="1" dirty="0">
                <a:solidFill>
                  <a:srgbClr val="00B050"/>
                </a:solidFill>
              </a:rPr>
              <a:t>Guest Faculty</a:t>
            </a:r>
          </a:p>
          <a:p>
            <a:pPr algn="ctr" eaLnBrk="1" hangingPunct="1">
              <a:spcBef>
                <a:spcPts val="200"/>
              </a:spcBef>
            </a:pPr>
            <a:r>
              <a:rPr lang="en-US" sz="2200" b="1" cap="none" dirty="0" smtClean="0">
                <a:solidFill>
                  <a:srgbClr val="00B050"/>
                </a:solidFill>
              </a:rPr>
              <a:t>Marwari College, </a:t>
            </a:r>
            <a:r>
              <a:rPr lang="en-US" sz="2200" b="1" dirty="0" err="1" smtClean="0">
                <a:solidFill>
                  <a:srgbClr val="00B050"/>
                </a:solidFill>
              </a:rPr>
              <a:t>D</a:t>
            </a:r>
            <a:r>
              <a:rPr lang="en-US" sz="2200" b="1" cap="none" dirty="0" err="1" smtClean="0">
                <a:solidFill>
                  <a:srgbClr val="00B050"/>
                </a:solidFill>
              </a:rPr>
              <a:t>arbhanga</a:t>
            </a:r>
            <a:r>
              <a:rPr lang="en-US" sz="2200" b="1" cap="none" dirty="0" smtClean="0">
                <a:solidFill>
                  <a:srgbClr val="00B050"/>
                </a:solidFill>
              </a:rPr>
              <a:t>,</a:t>
            </a:r>
          </a:p>
          <a:p>
            <a:pPr algn="ctr" eaLnBrk="1" hangingPunct="1">
              <a:spcBef>
                <a:spcPts val="200"/>
              </a:spcBef>
            </a:pPr>
            <a:r>
              <a:rPr lang="en-US" sz="2200" b="1" cap="none" dirty="0" smtClean="0">
                <a:solidFill>
                  <a:srgbClr val="00B050"/>
                </a:solidFill>
              </a:rPr>
              <a:t>Mobile no. and </a:t>
            </a:r>
            <a:r>
              <a:rPr lang="en-US" sz="2200" b="1" dirty="0" err="1" smtClean="0">
                <a:solidFill>
                  <a:srgbClr val="00B050"/>
                </a:solidFill>
              </a:rPr>
              <a:t>W</a:t>
            </a:r>
            <a:r>
              <a:rPr lang="en-US" sz="2200" b="1" cap="none" dirty="0" err="1" smtClean="0">
                <a:solidFill>
                  <a:srgbClr val="00B050"/>
                </a:solidFill>
              </a:rPr>
              <a:t>hatsup</a:t>
            </a:r>
            <a:r>
              <a:rPr lang="en-US" sz="2200" b="1" cap="none" dirty="0" smtClean="0">
                <a:solidFill>
                  <a:srgbClr val="00B050"/>
                </a:solidFill>
              </a:rPr>
              <a:t> no. : 7004160257</a:t>
            </a:r>
          </a:p>
          <a:p>
            <a:pPr algn="ctr" eaLnBrk="1" hangingPunct="1">
              <a:spcBef>
                <a:spcPts val="200"/>
              </a:spcBef>
            </a:pPr>
            <a:r>
              <a:rPr lang="en-US" sz="2200" b="1" cap="none" dirty="0" smtClean="0">
                <a:solidFill>
                  <a:srgbClr val="00B050"/>
                </a:solidFill>
              </a:rPr>
              <a:t>Email ID: shahidlnmu@gmail.Com</a:t>
            </a:r>
          </a:p>
          <a:p>
            <a:pPr algn="ctr" eaLnBrk="1" hangingPunct="1">
              <a:spcBef>
                <a:spcPts val="200"/>
              </a:spcBef>
            </a:pPr>
            <a:endParaRPr lang="en-US" sz="2200" b="1" dirty="0">
              <a:solidFill>
                <a:srgbClr val="FF0000"/>
              </a:solidFill>
            </a:endParaRPr>
          </a:p>
          <a:p>
            <a:pPr algn="ctr" eaLnBrk="1" hangingPunct="1"/>
            <a:endParaRPr lang="en-US" sz="2200" b="1" dirty="0">
              <a:solidFill>
                <a:srgbClr val="FF0000"/>
              </a:solidFill>
            </a:endParaRPr>
          </a:p>
        </p:txBody>
      </p:sp>
      <p:sp>
        <p:nvSpPr>
          <p:cNvPr id="1048595" name="Slide Number Placeholder 4"/>
          <p:cNvSpPr>
            <a:spLocks noGrp="1"/>
          </p:cNvSpPr>
          <p:nvPr>
            <p:ph type="sldNum" sz="quarter" idx="12"/>
          </p:nvPr>
        </p:nvSpPr>
        <p:spPr/>
        <p:txBody>
          <a:bodyPr/>
          <a:lstStyle/>
          <a:p>
            <a:fld id="{E4B983EA-4DB7-458D-B9AE-3F22BC91E938}" type="slidenum">
              <a:rPr lang="en-US"/>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2</a:t>
            </a:fld>
            <a:endParaRPr lang="en-US" dirty="0"/>
          </a:p>
        </p:txBody>
      </p:sp>
      <p:sp>
        <p:nvSpPr>
          <p:cNvPr id="5" name="Rectangle 3"/>
          <p:cNvSpPr/>
          <p:nvPr/>
        </p:nvSpPr>
        <p:spPr>
          <a:xfrm>
            <a:off x="381000" y="304801"/>
            <a:ext cx="8534400" cy="6063198"/>
          </a:xfrm>
          <a:prstGeom prst="rect">
            <a:avLst/>
          </a:prstGeom>
        </p:spPr>
        <p:txBody>
          <a:bodyPr wrap="square">
            <a:spAutoFit/>
          </a:bodyPr>
          <a:lstStyle/>
          <a:p>
            <a:pPr algn="ctr"/>
            <a:r>
              <a:rPr lang="en-US" sz="2800" b="1" dirty="0" smtClean="0">
                <a:solidFill>
                  <a:srgbClr val="0070C0"/>
                </a:solidFill>
                <a:latin typeface="Calibri" pitchFamily="34" charset="0"/>
                <a:cs typeface="Calibri" pitchFamily="34" charset="0"/>
              </a:rPr>
              <a:t>Statement of Affairs and Deficiency Account</a:t>
            </a:r>
            <a:endParaRPr lang="en-US" sz="2800" dirty="0" smtClean="0">
              <a:solidFill>
                <a:srgbClr val="0070C0"/>
              </a:solidFill>
              <a:latin typeface="Calibri" pitchFamily="34" charset="0"/>
              <a:cs typeface="Calibri" pitchFamily="34" charset="0"/>
            </a:endParaRPr>
          </a:p>
          <a:p>
            <a:r>
              <a:rPr lang="en-US" sz="2400" dirty="0" smtClean="0">
                <a:latin typeface="Calibri" pitchFamily="34" charset="0"/>
                <a:cs typeface="Calibri" pitchFamily="34" charset="0"/>
              </a:rPr>
              <a:t> </a:t>
            </a:r>
          </a:p>
          <a:p>
            <a:r>
              <a:rPr lang="en-US" sz="2400" dirty="0" smtClean="0">
                <a:latin typeface="Calibri" pitchFamily="34" charset="0"/>
                <a:cs typeface="Calibri" pitchFamily="34" charset="0"/>
              </a:rPr>
              <a:t>When a debtor is adjudicated as insolvent, he is required to submit to the Official Receiver a Statement of Affairs supported by a schedule known as Deficiency Account.</a:t>
            </a:r>
          </a:p>
          <a:p>
            <a:r>
              <a:rPr lang="en-US" sz="2400" dirty="0" smtClean="0">
                <a:latin typeface="Calibri" pitchFamily="34" charset="0"/>
                <a:cs typeface="Calibri" pitchFamily="34" charset="0"/>
              </a:rPr>
              <a:t> </a:t>
            </a:r>
          </a:p>
          <a:p>
            <a:pPr algn="ctr"/>
            <a:r>
              <a:rPr lang="en-US" sz="2600" b="1" dirty="0" smtClean="0">
                <a:solidFill>
                  <a:srgbClr val="FF0000"/>
                </a:solidFill>
                <a:latin typeface="Calibri" pitchFamily="34" charset="0"/>
                <a:cs typeface="Calibri" pitchFamily="34" charset="0"/>
              </a:rPr>
              <a:t>Statement of Affairs</a:t>
            </a:r>
            <a:endParaRPr lang="en-US" sz="2600" dirty="0" smtClean="0">
              <a:solidFill>
                <a:srgbClr val="FF0000"/>
              </a:solidFill>
              <a:latin typeface="Calibri" pitchFamily="34" charset="0"/>
              <a:cs typeface="Calibri" pitchFamily="34" charset="0"/>
            </a:endParaRPr>
          </a:p>
          <a:p>
            <a:r>
              <a:rPr lang="en-US" sz="2400" dirty="0" smtClean="0">
                <a:latin typeface="Calibri" pitchFamily="34" charset="0"/>
                <a:cs typeface="Calibri" pitchFamily="34" charset="0"/>
              </a:rPr>
              <a:t> </a:t>
            </a:r>
          </a:p>
          <a:p>
            <a:r>
              <a:rPr lang="en-US" sz="2400" b="1" dirty="0" smtClean="0">
                <a:latin typeface="Calibri" pitchFamily="34" charset="0"/>
                <a:cs typeface="Calibri" pitchFamily="34" charset="0"/>
              </a:rPr>
              <a:t>Statement of Affairs has two sides :</a:t>
            </a:r>
            <a:endParaRPr lang="en-US" sz="2400" dirty="0" smtClean="0">
              <a:latin typeface="Calibri" pitchFamily="34" charset="0"/>
              <a:cs typeface="Calibri" pitchFamily="34" charset="0"/>
            </a:endParaRPr>
          </a:p>
          <a:p>
            <a:r>
              <a:rPr lang="en-US" sz="2400" b="1" dirty="0" smtClean="0">
                <a:latin typeface="Calibri" pitchFamily="34" charset="0"/>
                <a:cs typeface="Calibri" pitchFamily="34" charset="0"/>
              </a:rPr>
              <a:t>I. Liabilities Side or Left-hand Side</a:t>
            </a:r>
            <a:endParaRPr lang="en-US" sz="2400" dirty="0" smtClean="0">
              <a:latin typeface="Calibri" pitchFamily="34" charset="0"/>
              <a:cs typeface="Calibri" pitchFamily="34" charset="0"/>
            </a:endParaRPr>
          </a:p>
          <a:p>
            <a:r>
              <a:rPr lang="en-US" sz="2400" b="1" dirty="0" smtClean="0">
                <a:latin typeface="Calibri" pitchFamily="34" charset="0"/>
                <a:cs typeface="Calibri" pitchFamily="34" charset="0"/>
              </a:rPr>
              <a:t>II. Assets Side or Right-hand side</a:t>
            </a:r>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 </a:t>
            </a:r>
          </a:p>
          <a:p>
            <a:r>
              <a:rPr lang="en-US" sz="2400" b="1" dirty="0" smtClean="0">
                <a:latin typeface="Calibri" pitchFamily="34" charset="0"/>
                <a:cs typeface="Calibri" pitchFamily="34" charset="0"/>
              </a:rPr>
              <a:t>I. Liabilities Side :</a:t>
            </a:r>
            <a:r>
              <a:rPr lang="en-US" sz="2400" dirty="0" smtClean="0">
                <a:latin typeface="Calibri" pitchFamily="34" charset="0"/>
                <a:cs typeface="Calibri" pitchFamily="34" charset="0"/>
              </a:rPr>
              <a:t> Al the liabilities are grouped in four headings, for each group there is a list and, thus, four lists are prepared for al the liabilities which are as follows :</a:t>
            </a:r>
          </a:p>
          <a:p>
            <a:endParaRPr lang="en-US" sz="24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3</a:t>
            </a:fld>
            <a:endParaRPr lang="en-US" dirty="0"/>
          </a:p>
        </p:txBody>
      </p:sp>
      <p:sp>
        <p:nvSpPr>
          <p:cNvPr id="5" name="Rectangle 3"/>
          <p:cNvSpPr/>
          <p:nvPr/>
        </p:nvSpPr>
        <p:spPr>
          <a:xfrm>
            <a:off x="381000" y="304801"/>
            <a:ext cx="8534400" cy="6370975"/>
          </a:xfrm>
          <a:prstGeom prst="rect">
            <a:avLst/>
          </a:prstGeom>
        </p:spPr>
        <p:txBody>
          <a:bodyPr wrap="square">
            <a:spAutoFit/>
          </a:bodyPr>
          <a:lstStyle/>
          <a:p>
            <a:r>
              <a:rPr lang="en-US" sz="2400" b="1" dirty="0" smtClean="0">
                <a:latin typeface="Calibri" pitchFamily="34" charset="0"/>
                <a:cs typeface="Calibri" pitchFamily="34" charset="0"/>
              </a:rPr>
              <a:t>1</a:t>
            </a:r>
            <a:r>
              <a:rPr lang="en-US" sz="2400" b="1" dirty="0" smtClean="0">
                <a:latin typeface="Calibri" pitchFamily="34" charset="0"/>
                <a:cs typeface="Calibri" pitchFamily="34" charset="0"/>
              </a:rPr>
              <a:t>. Unsecured Creditors as per List A :</a:t>
            </a:r>
            <a:r>
              <a:rPr lang="en-US" sz="2400" dirty="0" smtClean="0">
                <a:latin typeface="Calibri" pitchFamily="34" charset="0"/>
                <a:cs typeface="Calibri" pitchFamily="34" charset="0"/>
              </a:rPr>
              <a:t> The list contains the details of those creditors who neither have a preferential right in getting back their claim nor have any particular right (securities) over the assets of the debtor. These creditors are paid after secured and preferential creditors. In other words, they are paid at the last. Following are included in unsecured creditors list A viz. :</a:t>
            </a:r>
          </a:p>
          <a:p>
            <a:r>
              <a:rPr lang="en-US" sz="2400" dirty="0" smtClean="0">
                <a:latin typeface="Calibri" pitchFamily="34" charset="0"/>
                <a:cs typeface="Calibri" pitchFamily="34" charset="0"/>
              </a:rPr>
              <a:t>(</a:t>
            </a:r>
            <a:r>
              <a:rPr lang="en-US" sz="2400" dirty="0" err="1" smtClean="0">
                <a:latin typeface="Calibri" pitchFamily="34" charset="0"/>
                <a:cs typeface="Calibri" pitchFamily="34" charset="0"/>
              </a:rPr>
              <a:t>i</a:t>
            </a:r>
            <a:r>
              <a:rPr lang="en-US" sz="2400" dirty="0" smtClean="0">
                <a:latin typeface="Calibri" pitchFamily="34" charset="0"/>
                <a:cs typeface="Calibri" pitchFamily="34" charset="0"/>
              </a:rPr>
              <a:t>) Trade Creditors</a:t>
            </a:r>
          </a:p>
          <a:p>
            <a:r>
              <a:rPr lang="en-US" sz="2400" dirty="0" smtClean="0">
                <a:latin typeface="Calibri" pitchFamily="34" charset="0"/>
                <a:cs typeface="Calibri" pitchFamily="34" charset="0"/>
              </a:rPr>
              <a:t>(</a:t>
            </a:r>
            <a:r>
              <a:rPr lang="en-US" sz="2400" dirty="0" err="1" smtClean="0">
                <a:latin typeface="Calibri" pitchFamily="34" charset="0"/>
                <a:cs typeface="Calibri" pitchFamily="34" charset="0"/>
              </a:rPr>
              <a:t>i</a:t>
            </a:r>
            <a:r>
              <a:rPr lang="en-US" sz="2400" dirty="0" smtClean="0">
                <a:latin typeface="Calibri" pitchFamily="34" charset="0"/>
                <a:cs typeface="Calibri" pitchFamily="34" charset="0"/>
              </a:rPr>
              <a:t>) Loan Creditors</a:t>
            </a:r>
          </a:p>
          <a:p>
            <a:r>
              <a:rPr lang="en-US" sz="2400" dirty="0" smtClean="0">
                <a:latin typeface="Calibri" pitchFamily="34" charset="0"/>
                <a:cs typeface="Calibri" pitchFamily="34" charset="0"/>
              </a:rPr>
              <a:t>(ii) Bills Payable</a:t>
            </a:r>
          </a:p>
          <a:p>
            <a:r>
              <a:rPr lang="en-US" sz="2400" dirty="0" smtClean="0">
                <a:latin typeface="Calibri" pitchFamily="34" charset="0"/>
                <a:cs typeface="Calibri" pitchFamily="34" charset="0"/>
              </a:rPr>
              <a:t>(iv) Bank Overdraft</a:t>
            </a:r>
          </a:p>
          <a:p>
            <a:r>
              <a:rPr lang="en-US" sz="2400" dirty="0" smtClean="0">
                <a:latin typeface="Calibri" pitchFamily="34" charset="0"/>
                <a:cs typeface="Calibri" pitchFamily="34" charset="0"/>
              </a:rPr>
              <a:t>(v) Interest on Unsecured Creditors</a:t>
            </a:r>
          </a:p>
          <a:p>
            <a:r>
              <a:rPr lang="en-US" sz="2400" dirty="0" smtClean="0">
                <a:latin typeface="Calibri" pitchFamily="34" charset="0"/>
                <a:cs typeface="Calibri" pitchFamily="34" charset="0"/>
              </a:rPr>
              <a:t>(vi) Outstanding Expenses</a:t>
            </a:r>
          </a:p>
          <a:p>
            <a:r>
              <a:rPr lang="en-US" sz="2400" dirty="0" smtClean="0">
                <a:latin typeface="Calibri" pitchFamily="34" charset="0"/>
                <a:cs typeface="Calibri" pitchFamily="34" charset="0"/>
              </a:rPr>
              <a:t>(vi) Liabilities of salaries, wages and rent which are not preferential</a:t>
            </a:r>
          </a:p>
          <a:p>
            <a:r>
              <a:rPr lang="en-US" sz="2400" dirty="0" smtClean="0">
                <a:latin typeface="Calibri" pitchFamily="34" charset="0"/>
                <a:cs typeface="Calibri" pitchFamily="34" charset="0"/>
              </a:rPr>
              <a:t>(vii) Private and Household Debts</a:t>
            </a:r>
          </a:p>
          <a:p>
            <a:r>
              <a:rPr lang="en-US" sz="2400" dirty="0" smtClean="0">
                <a:latin typeface="Calibri" pitchFamily="34" charset="0"/>
                <a:cs typeface="Calibri" pitchFamily="34" charset="0"/>
              </a:rPr>
              <a:t>(ix) Bills discounted but likely to be </a:t>
            </a:r>
            <a:r>
              <a:rPr lang="en-US" sz="2400" dirty="0" err="1" smtClean="0">
                <a:latin typeface="Calibri" pitchFamily="34" charset="0"/>
                <a:cs typeface="Calibri" pitchFamily="34" charset="0"/>
              </a:rPr>
              <a:t>dishonoured</a:t>
            </a:r>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(x) Unrecorded Liabilities</a:t>
            </a:r>
          </a:p>
          <a:p>
            <a:r>
              <a:rPr lang="en-US" sz="2400" dirty="0" smtClean="0">
                <a:latin typeface="Calibri" pitchFamily="34" charset="0"/>
                <a:cs typeface="Calibri" pitchFamily="34" charset="0"/>
              </a:rPr>
              <a:t>(xi) Loan form Wife given out of </a:t>
            </a:r>
            <a:r>
              <a:rPr lang="en-US" sz="2400" dirty="0" err="1" smtClean="0">
                <a:latin typeface="Calibri" pitchFamily="34" charset="0"/>
                <a:cs typeface="Calibri" pitchFamily="34" charset="0"/>
              </a:rPr>
              <a:t>Stridhan</a:t>
            </a:r>
            <a:r>
              <a:rPr lang="en-US" sz="24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4</a:t>
            </a:fld>
            <a:endParaRPr lang="en-US" dirty="0"/>
          </a:p>
        </p:txBody>
      </p:sp>
      <p:sp>
        <p:nvSpPr>
          <p:cNvPr id="5" name="Rectangle 3"/>
          <p:cNvSpPr/>
          <p:nvPr/>
        </p:nvSpPr>
        <p:spPr>
          <a:xfrm>
            <a:off x="381000" y="304801"/>
            <a:ext cx="8229600" cy="6001643"/>
          </a:xfrm>
          <a:prstGeom prst="rect">
            <a:avLst/>
          </a:prstGeom>
        </p:spPr>
        <p:txBody>
          <a:bodyPr wrap="square">
            <a:spAutoFit/>
          </a:bodyPr>
          <a:lstStyle/>
          <a:p>
            <a:pPr algn="just"/>
            <a:r>
              <a:rPr lang="en-US" sz="2400" dirty="0" smtClean="0">
                <a:latin typeface="Calibri" pitchFamily="34" charset="0"/>
                <a:cs typeface="Calibri" pitchFamily="34" charset="0"/>
              </a:rPr>
              <a:t>2. </a:t>
            </a:r>
            <a:r>
              <a:rPr lang="en-US" sz="2400" b="1" dirty="0" smtClean="0">
                <a:latin typeface="Calibri" pitchFamily="34" charset="0"/>
                <a:cs typeface="Calibri" pitchFamily="34" charset="0"/>
              </a:rPr>
              <a:t>Fully Secured Creditors as per List B : </a:t>
            </a:r>
            <a:r>
              <a:rPr lang="en-US" sz="2400" dirty="0" smtClean="0">
                <a:latin typeface="Calibri" pitchFamily="34" charset="0"/>
                <a:cs typeface="Calibri" pitchFamily="34" charset="0"/>
              </a:rPr>
              <a:t>This list contains the description of those creditors who have full protection for their claims by holding the right over certain assets of the debtors. For example, if a loan of ` 25,000 has been taken on a security of ` 30,000, this loan is </a:t>
            </a:r>
            <a:r>
              <a:rPr lang="en-US" sz="2400" dirty="0" err="1" smtClean="0">
                <a:latin typeface="Calibri" pitchFamily="34" charset="0"/>
                <a:cs typeface="Calibri" pitchFamily="34" charset="0"/>
              </a:rPr>
              <a:t>fuly</a:t>
            </a:r>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secured, because </a:t>
            </a:r>
            <a:r>
              <a:rPr lang="en-US" sz="2400" dirty="0" smtClean="0">
                <a:latin typeface="Calibri" pitchFamily="34" charset="0"/>
                <a:cs typeface="Calibri" pitchFamily="34" charset="0"/>
              </a:rPr>
              <a:t>the amount of security is more than the amount of loan taken and the difference of ` 5,000 is known as surplus which is shown on assets side. Thus, any amount of such creditors will not be shown in the column of expected to rank.</a:t>
            </a:r>
          </a:p>
          <a:p>
            <a:pPr algn="just"/>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3. </a:t>
            </a:r>
            <a:r>
              <a:rPr lang="en-US" sz="2400" b="1" dirty="0" smtClean="0">
                <a:latin typeface="Calibri" pitchFamily="34" charset="0"/>
                <a:cs typeface="Calibri" pitchFamily="34" charset="0"/>
              </a:rPr>
              <a:t>Partly Secured Creditors as per List C : </a:t>
            </a:r>
            <a:r>
              <a:rPr lang="en-US" sz="2400" dirty="0" smtClean="0">
                <a:latin typeface="Calibri" pitchFamily="34" charset="0"/>
                <a:cs typeface="Calibri" pitchFamily="34" charset="0"/>
              </a:rPr>
              <a:t>Partly secured creditors are those creditors who get only partial security for the loan advanced by them. The </a:t>
            </a:r>
            <a:r>
              <a:rPr lang="en-US" sz="2400" dirty="0" err="1" smtClean="0">
                <a:latin typeface="Calibri" pitchFamily="34" charset="0"/>
                <a:cs typeface="Calibri" pitchFamily="34" charset="0"/>
              </a:rPr>
              <a:t>realisable</a:t>
            </a:r>
            <a:r>
              <a:rPr lang="en-US" sz="2400" dirty="0" smtClean="0">
                <a:latin typeface="Calibri" pitchFamily="34" charset="0"/>
                <a:cs typeface="Calibri" pitchFamily="34" charset="0"/>
              </a:rPr>
              <a:t> value of the assets held by them is not sufficient to meet their claims. For example, if a loan of ` 12,000 has been taken and the security of this loan is only ` 10,000, the loan is partly secured. For the balance of ` 2,000</a:t>
            </a:r>
            <a:r>
              <a:rPr lang="en-US" sz="24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5</a:t>
            </a:fld>
            <a:endParaRPr lang="en-US" dirty="0"/>
          </a:p>
        </p:txBody>
      </p:sp>
      <p:sp>
        <p:nvSpPr>
          <p:cNvPr id="5" name="Rectangle 3"/>
          <p:cNvSpPr/>
          <p:nvPr/>
        </p:nvSpPr>
        <p:spPr>
          <a:xfrm>
            <a:off x="381000" y="304801"/>
            <a:ext cx="8229600" cy="5632311"/>
          </a:xfrm>
          <a:prstGeom prst="rect">
            <a:avLst/>
          </a:prstGeom>
        </p:spPr>
        <p:txBody>
          <a:bodyPr wrap="square">
            <a:spAutoFit/>
          </a:bodyPr>
          <a:lstStyle/>
          <a:p>
            <a:pPr algn="just"/>
            <a:r>
              <a:rPr lang="en-US" sz="2400" dirty="0" smtClean="0">
                <a:latin typeface="Calibri" pitchFamily="34" charset="0"/>
                <a:cs typeface="Calibri" pitchFamily="34" charset="0"/>
              </a:rPr>
              <a:t>4</a:t>
            </a:r>
            <a:r>
              <a:rPr lang="en-US" sz="2400" dirty="0" smtClean="0">
                <a:latin typeface="Calibri" pitchFamily="34" charset="0"/>
                <a:cs typeface="Calibri" pitchFamily="34" charset="0"/>
              </a:rPr>
              <a:t>. </a:t>
            </a:r>
            <a:r>
              <a:rPr lang="en-US" sz="2400" b="1" dirty="0" smtClean="0">
                <a:latin typeface="Calibri" pitchFamily="34" charset="0"/>
                <a:cs typeface="Calibri" pitchFamily="34" charset="0"/>
              </a:rPr>
              <a:t>Preferential Creditors as per List D : </a:t>
            </a:r>
            <a:r>
              <a:rPr lang="en-US" sz="2400" dirty="0" smtClean="0">
                <a:latin typeface="Calibri" pitchFamily="34" charset="0"/>
                <a:cs typeface="Calibri" pitchFamily="34" charset="0"/>
              </a:rPr>
              <a:t>In distributing the property of insolvent, there are certain debts which, as between themselves rank equally, but are entitled to priority over other debts of the insolvent. In other words, unsecured creditors having a preferential right for their claims are called preferential creditors. They have the right to get their claim before payment is made to other unsecured creditors. It includes al debts due to government, salary to clerk, wages, compensation, etc. In fact, preferential creditors are unsecured but they are shown separately in list D. In distributing the property of insolvent, there are certain debts which, as between themselves rank equally, but are entitled to priority over other debts of the insolvent. These debts are known as preferential debts and the persons who advance these debts are called Preferential Creditors</a:t>
            </a:r>
            <a:r>
              <a:rPr lang="en-US" sz="24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6</a:t>
            </a:fld>
            <a:endParaRPr lang="en-US" dirty="0"/>
          </a:p>
        </p:txBody>
      </p:sp>
      <p:sp>
        <p:nvSpPr>
          <p:cNvPr id="5" name="Rectangle 3"/>
          <p:cNvSpPr/>
          <p:nvPr/>
        </p:nvSpPr>
        <p:spPr>
          <a:xfrm>
            <a:off x="381000" y="304801"/>
            <a:ext cx="8229600" cy="2569934"/>
          </a:xfrm>
          <a:prstGeom prst="rect">
            <a:avLst/>
          </a:prstGeom>
        </p:spPr>
        <p:txBody>
          <a:bodyPr wrap="square">
            <a:spAutoFit/>
          </a:bodyPr>
          <a:lstStyle/>
          <a:p>
            <a:pPr algn="just"/>
            <a:r>
              <a:rPr lang="en-US" sz="2300" dirty="0" smtClean="0">
                <a:latin typeface="Calibri" pitchFamily="34" charset="0"/>
                <a:cs typeface="Calibri" pitchFamily="34" charset="0"/>
              </a:rPr>
              <a:t>Thus</a:t>
            </a:r>
            <a:r>
              <a:rPr lang="en-US" sz="2300" dirty="0" smtClean="0">
                <a:latin typeface="Calibri" pitchFamily="34" charset="0"/>
                <a:cs typeface="Calibri" pitchFamily="34" charset="0"/>
              </a:rPr>
              <a:t>, preferential creditors means those unsecured creditors who are given preference in payment over all other unsecured creditors. These creditors are mentioned in the Presidency Towns Insolvency Act, 1909 and the Provincial Insolvency Act, 192mentioned in the Presidency Towns Insolvency Act, 1909 and the Provincial Insolvency Act, 1920. A comparative study of both these Acts in connection with preferential creditors is as follows :</a:t>
            </a:r>
            <a:endParaRPr lang="en-US" sz="2300" dirty="0">
              <a:latin typeface="Calibri" pitchFamily="34" charset="0"/>
              <a:cs typeface="Calibri" pitchFamily="34" charset="0"/>
            </a:endParaRPr>
          </a:p>
        </p:txBody>
      </p:sp>
      <p:graphicFrame>
        <p:nvGraphicFramePr>
          <p:cNvPr id="4" name="Table 3"/>
          <p:cNvGraphicFramePr>
            <a:graphicFrameLocks noGrp="1"/>
          </p:cNvGraphicFramePr>
          <p:nvPr/>
        </p:nvGraphicFramePr>
        <p:xfrm>
          <a:off x="533398" y="2971800"/>
          <a:ext cx="8001001" cy="3281426"/>
        </p:xfrm>
        <a:graphic>
          <a:graphicData uri="http://schemas.openxmlformats.org/drawingml/2006/table">
            <a:tbl>
              <a:tblPr/>
              <a:tblGrid>
                <a:gridCol w="767013"/>
                <a:gridCol w="1729541"/>
                <a:gridCol w="2707105"/>
                <a:gridCol w="2797342"/>
              </a:tblGrid>
              <a:tr h="990600">
                <a:tc>
                  <a:txBody>
                    <a:bodyPr/>
                    <a:lstStyle/>
                    <a:p>
                      <a:pPr marL="0" marR="0" algn="ctr">
                        <a:lnSpc>
                          <a:spcPct val="115000"/>
                        </a:lnSpc>
                        <a:spcBef>
                          <a:spcPts val="0"/>
                        </a:spcBef>
                        <a:spcAft>
                          <a:spcPts val="0"/>
                        </a:spcAft>
                      </a:pPr>
                      <a:r>
                        <a:rPr lang="en-US" sz="2200" b="1" dirty="0" err="1">
                          <a:latin typeface="Calibri"/>
                          <a:ea typeface="Calibri"/>
                          <a:cs typeface="Calibri"/>
                        </a:rPr>
                        <a:t>S.No</a:t>
                      </a:r>
                      <a:r>
                        <a:rPr lang="en-US" sz="2200" b="1" dirty="0">
                          <a:latin typeface="Calibri"/>
                          <a:ea typeface="Calibri"/>
                          <a:cs typeface="Calibri"/>
                        </a:rPr>
                        <a:t>.</a:t>
                      </a:r>
                      <a:endParaRPr lang="en-US" sz="2200" b="1"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200" b="1" dirty="0">
                          <a:latin typeface="Calibri"/>
                          <a:ea typeface="Calibri"/>
                          <a:cs typeface="Calibri"/>
                        </a:rPr>
                        <a:t>Items</a:t>
                      </a:r>
                      <a:endParaRPr lang="en-US" sz="2200" b="1"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200" b="1" dirty="0">
                          <a:latin typeface="Calibri"/>
                          <a:ea typeface="Calibri"/>
                          <a:cs typeface="Calibri"/>
                        </a:rPr>
                        <a:t>Presidency Towns Insolvency Act, 1909</a:t>
                      </a:r>
                      <a:endParaRPr lang="en-US" sz="2200" b="1"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200" b="1" dirty="0">
                          <a:latin typeface="Calibri"/>
                          <a:ea typeface="Calibri"/>
                          <a:cs typeface="Calibri"/>
                        </a:rPr>
                        <a:t>Provincial Insolvency Act, 1920</a:t>
                      </a:r>
                      <a:endParaRPr lang="en-US" sz="2200" b="1"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118">
                <a:tc>
                  <a:txBody>
                    <a:bodyPr/>
                    <a:lstStyle/>
                    <a:p>
                      <a:pPr marL="0" marR="0" algn="ctr">
                        <a:lnSpc>
                          <a:spcPct val="115000"/>
                        </a:lnSpc>
                        <a:spcBef>
                          <a:spcPts val="0"/>
                        </a:spcBef>
                        <a:spcAft>
                          <a:spcPts val="0"/>
                        </a:spcAft>
                      </a:pPr>
                      <a:r>
                        <a:rPr lang="en-US" sz="2200" dirty="0">
                          <a:latin typeface="Calibri"/>
                          <a:ea typeface="Calibri"/>
                          <a:cs typeface="Calibri"/>
                        </a:rPr>
                        <a:t>1.</a:t>
                      </a:r>
                      <a:endParaRPr lang="en-US" sz="22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a:latin typeface="Calibri"/>
                          <a:ea typeface="Calibri"/>
                          <a:cs typeface="Calibri"/>
                        </a:rPr>
                        <a:t>Amount Payable to Government</a:t>
                      </a:r>
                      <a:endParaRPr lang="en-US" sz="220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latin typeface="Calibri"/>
                          <a:ea typeface="Calibri"/>
                          <a:cs typeface="Calibri"/>
                        </a:rPr>
                        <a:t>All debts due to government or to any local authority, </a:t>
                      </a:r>
                      <a:r>
                        <a:rPr lang="en-US" sz="2200" dirty="0" err="1">
                          <a:latin typeface="Calibri"/>
                          <a:ea typeface="Calibri"/>
                          <a:cs typeface="Calibri"/>
                        </a:rPr>
                        <a:t>e.g</a:t>
                      </a:r>
                      <a:r>
                        <a:rPr lang="en-US" sz="2200" dirty="0">
                          <a:latin typeface="Calibri"/>
                          <a:ea typeface="Calibri"/>
                          <a:cs typeface="Calibri"/>
                        </a:rPr>
                        <a:t>, Income Tax, Sales Tax, </a:t>
                      </a:r>
                      <a:r>
                        <a:rPr lang="en-US" sz="2200" dirty="0" smtClean="0">
                          <a:latin typeface="Calibri"/>
                          <a:ea typeface="Calibri"/>
                          <a:cs typeface="Calibri"/>
                        </a:rPr>
                        <a:t>House Tax</a:t>
                      </a:r>
                      <a:r>
                        <a:rPr lang="en-US" sz="2200" dirty="0">
                          <a:latin typeface="Calibri"/>
                          <a:ea typeface="Calibri"/>
                          <a:cs typeface="Calibri"/>
                        </a:rPr>
                        <a:t>, Property Tax, etc.</a:t>
                      </a:r>
                      <a:endParaRPr lang="en-US" sz="22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latin typeface="Calibri"/>
                          <a:ea typeface="Calibri"/>
                          <a:cs typeface="Calibri"/>
                        </a:rPr>
                        <a:t>All debts due to government or to any local authority, e.g., Income Tax. Sales Tax, House Tax, other Tax etc.</a:t>
                      </a:r>
                      <a:endParaRPr lang="en-US" sz="22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7</a:t>
            </a:fld>
            <a:endParaRPr lang="en-US" dirty="0"/>
          </a:p>
        </p:txBody>
      </p:sp>
      <p:graphicFrame>
        <p:nvGraphicFramePr>
          <p:cNvPr id="4" name="Table 3"/>
          <p:cNvGraphicFramePr>
            <a:graphicFrameLocks noGrp="1"/>
          </p:cNvGraphicFramePr>
          <p:nvPr/>
        </p:nvGraphicFramePr>
        <p:xfrm>
          <a:off x="533398" y="607612"/>
          <a:ext cx="8153402" cy="5716988"/>
        </p:xfrm>
        <a:graphic>
          <a:graphicData uri="http://schemas.openxmlformats.org/drawingml/2006/table">
            <a:tbl>
              <a:tblPr/>
              <a:tblGrid>
                <a:gridCol w="457202"/>
                <a:gridCol w="1524000"/>
                <a:gridCol w="3321575"/>
                <a:gridCol w="2850625"/>
              </a:tblGrid>
              <a:tr h="1881842">
                <a:tc>
                  <a:txBody>
                    <a:bodyPr/>
                    <a:lstStyle/>
                    <a:p>
                      <a:pPr marL="0" marR="0" algn="ctr">
                        <a:lnSpc>
                          <a:spcPct val="115000"/>
                        </a:lnSpc>
                        <a:spcBef>
                          <a:spcPts val="0"/>
                        </a:spcBef>
                        <a:spcAft>
                          <a:spcPts val="0"/>
                        </a:spcAft>
                      </a:pPr>
                      <a:r>
                        <a:rPr lang="en-US" sz="2000" dirty="0">
                          <a:latin typeface="Calibri"/>
                          <a:ea typeface="Calibri"/>
                          <a:cs typeface="Calibri"/>
                        </a:rPr>
                        <a:t>2.</a:t>
                      </a:r>
                      <a:endParaRPr lang="en-US" sz="20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alibri"/>
                          <a:ea typeface="Calibri"/>
                          <a:cs typeface="Calibri"/>
                        </a:rPr>
                        <a:t>Legal Liabilities</a:t>
                      </a:r>
                      <a:endParaRPr lang="en-US" sz="20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alibri"/>
                          <a:ea typeface="Calibri"/>
                          <a:cs typeface="Calibri"/>
                        </a:rPr>
                        <a:t>Compensation payable under Factory Act, Workmen’s compensation Act or any </a:t>
                      </a:r>
                      <a:r>
                        <a:rPr lang="en-US" sz="2000" dirty="0" smtClean="0">
                          <a:latin typeface="Calibri"/>
                          <a:ea typeface="Calibri"/>
                          <a:cs typeface="Calibri"/>
                        </a:rPr>
                        <a:t>other Act</a:t>
                      </a:r>
                      <a:r>
                        <a:rPr lang="en-US" sz="2000" dirty="0">
                          <a:latin typeface="Calibri"/>
                          <a:ea typeface="Calibri"/>
                          <a:cs typeface="Calibri"/>
                        </a:rPr>
                        <a:t>.</a:t>
                      </a:r>
                      <a:endParaRPr lang="en-US" sz="20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alibri"/>
                          <a:ea typeface="Calibri"/>
                          <a:cs typeface="Calibri"/>
                        </a:rPr>
                        <a:t>Compensation payable under Factory Act Workmen’s compensation Act or any </a:t>
                      </a:r>
                      <a:r>
                        <a:rPr lang="en-US" sz="2000" dirty="0" smtClean="0">
                          <a:latin typeface="Calibri"/>
                          <a:ea typeface="Calibri"/>
                          <a:cs typeface="Calibri"/>
                        </a:rPr>
                        <a:t>other Act</a:t>
                      </a:r>
                      <a:r>
                        <a:rPr lang="en-US" sz="2000" dirty="0">
                          <a:latin typeface="Calibri"/>
                          <a:ea typeface="Calibri"/>
                          <a:cs typeface="Calibri"/>
                        </a:rPr>
                        <a:t>.</a:t>
                      </a:r>
                      <a:endParaRPr lang="en-US" sz="20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1842">
                <a:tc>
                  <a:txBody>
                    <a:bodyPr/>
                    <a:lstStyle/>
                    <a:p>
                      <a:pPr marL="0" marR="0" algn="just">
                        <a:lnSpc>
                          <a:spcPct val="115000"/>
                        </a:lnSpc>
                        <a:spcBef>
                          <a:spcPts val="0"/>
                        </a:spcBef>
                        <a:spcAft>
                          <a:spcPts val="0"/>
                        </a:spcAft>
                      </a:pPr>
                      <a:r>
                        <a:rPr lang="en-US" sz="2000" dirty="0">
                          <a:latin typeface="Calibri"/>
                          <a:ea typeface="Calibri"/>
                          <a:cs typeface="Calibri"/>
                        </a:rPr>
                        <a:t>3.</a:t>
                      </a:r>
                      <a:endParaRPr lang="en-US" sz="20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alibri"/>
                          <a:ea typeface="Calibri"/>
                          <a:cs typeface="Calibri"/>
                        </a:rPr>
                        <a:t>Salary due to Clerks</a:t>
                      </a:r>
                      <a:endParaRPr lang="en-US" sz="20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alibri"/>
                          <a:ea typeface="Calibri"/>
                          <a:cs typeface="Calibri"/>
                        </a:rPr>
                        <a:t>All salaries of any clerk, services rendered to the insolvent during 4 months before the date of the presentation of the petition not exceeding ` 300 for each clerk and rest will be non-preferential. Salary due to manager or director will not be preferential. It will be included in list A.</a:t>
                      </a:r>
                      <a:endParaRPr lang="en-US" sz="20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alibri"/>
                          <a:ea typeface="Calibri"/>
                          <a:cs typeface="Calibri"/>
                        </a:rPr>
                        <a:t>All salaries of any clerk, services rendered to the insolvent during 4 months before the date of the presentation of the petition not exceeding ` 20 for each clerk. Salary of manager or director will not be preferential and included in list A.</a:t>
                      </a:r>
                      <a:endParaRPr lang="en-US" sz="20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8</a:t>
            </a:fld>
            <a:endParaRPr lang="en-US" dirty="0"/>
          </a:p>
        </p:txBody>
      </p:sp>
      <p:graphicFrame>
        <p:nvGraphicFramePr>
          <p:cNvPr id="4" name="Table 3"/>
          <p:cNvGraphicFramePr>
            <a:graphicFrameLocks noGrp="1"/>
          </p:cNvGraphicFramePr>
          <p:nvPr/>
        </p:nvGraphicFramePr>
        <p:xfrm>
          <a:off x="533398" y="586232"/>
          <a:ext cx="8153402" cy="5738368"/>
        </p:xfrm>
        <a:graphic>
          <a:graphicData uri="http://schemas.openxmlformats.org/drawingml/2006/table">
            <a:tbl>
              <a:tblPr/>
              <a:tblGrid>
                <a:gridCol w="457202"/>
                <a:gridCol w="1524000"/>
                <a:gridCol w="3321575"/>
                <a:gridCol w="2850625"/>
              </a:tblGrid>
              <a:tr h="1368611">
                <a:tc>
                  <a:txBody>
                    <a:bodyPr/>
                    <a:lstStyle/>
                    <a:p>
                      <a:pPr marL="0" marR="0" algn="just">
                        <a:lnSpc>
                          <a:spcPct val="115000"/>
                        </a:lnSpc>
                        <a:spcBef>
                          <a:spcPts val="0"/>
                        </a:spcBef>
                        <a:spcAft>
                          <a:spcPts val="0"/>
                        </a:spcAft>
                      </a:pPr>
                      <a:r>
                        <a:rPr lang="en-US" sz="2200" dirty="0">
                          <a:latin typeface="Calibri"/>
                          <a:ea typeface="Calibri"/>
                          <a:cs typeface="Calibri"/>
                        </a:rPr>
                        <a:t>4.</a:t>
                      </a:r>
                      <a:endParaRPr lang="en-US" sz="22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smtClean="0">
                          <a:latin typeface="Calibri"/>
                          <a:ea typeface="Calibri"/>
                          <a:cs typeface="Calibri"/>
                        </a:rPr>
                        <a:t>Wages </a:t>
                      </a:r>
                      <a:r>
                        <a:rPr lang="en-US" sz="2200" dirty="0">
                          <a:latin typeface="Calibri"/>
                          <a:ea typeface="Calibri"/>
                          <a:cs typeface="Calibri"/>
                        </a:rPr>
                        <a:t>due to Workers</a:t>
                      </a:r>
                      <a:endParaRPr lang="en-US" sz="22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a:latin typeface="Calibri"/>
                          <a:ea typeface="Calibri"/>
                          <a:cs typeface="Calibri"/>
                        </a:rPr>
                        <a:t>All wages of any servant or labour in respect of services rendered to the insolvent during 4 months before the date of presentation of the petition, not exceeding ` 100 for each servant or worker and rest will be non-preferential.</a:t>
                      </a:r>
                      <a:endParaRPr lang="en-US" sz="220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a:latin typeface="Calibri"/>
                          <a:ea typeface="Calibri"/>
                          <a:cs typeface="Calibri"/>
                        </a:rPr>
                        <a:t>Al wages of any servant or labour in respect of services rendered to the insolvent during 4 months before the date of presentation of the petition, not exceeding ` 20 for each servant or worker and rest will be non-preferential.</a:t>
                      </a:r>
                      <a:endParaRPr lang="en-US" sz="220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5382">
                <a:tc>
                  <a:txBody>
                    <a:bodyPr/>
                    <a:lstStyle/>
                    <a:p>
                      <a:pPr marL="0" marR="0" algn="just">
                        <a:lnSpc>
                          <a:spcPct val="115000"/>
                        </a:lnSpc>
                        <a:spcBef>
                          <a:spcPts val="0"/>
                        </a:spcBef>
                        <a:spcAft>
                          <a:spcPts val="0"/>
                        </a:spcAft>
                      </a:pPr>
                      <a:r>
                        <a:rPr lang="en-US" sz="2200">
                          <a:latin typeface="Calibri"/>
                          <a:ea typeface="Calibri"/>
                          <a:cs typeface="Calibri"/>
                        </a:rPr>
                        <a:t>5.</a:t>
                      </a:r>
                      <a:endParaRPr lang="en-US" sz="220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a:latin typeface="Calibri"/>
                          <a:ea typeface="Calibri"/>
                          <a:cs typeface="Calibri"/>
                        </a:rPr>
                        <a:t>Landlord’s Rent or Ground Rent</a:t>
                      </a:r>
                      <a:endParaRPr lang="en-US" sz="220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a:latin typeface="Calibri"/>
                          <a:ea typeface="Calibri"/>
                          <a:cs typeface="Calibri"/>
                        </a:rPr>
                        <a:t>Rent due to a landlord form the insolvent, provided the amount payable under this clause shall not exceed one month’s rent.</a:t>
                      </a:r>
                      <a:endParaRPr lang="en-US" sz="220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latin typeface="Calibri"/>
                          <a:ea typeface="Calibri"/>
                          <a:cs typeface="Calibri"/>
                        </a:rPr>
                        <a:t>All Rent due to a landlord form the insolvent, will be non-preferential and included in List</a:t>
                      </a:r>
                      <a:endParaRPr lang="en-US" sz="2200" dirty="0">
                        <a:latin typeface="Calibri"/>
                        <a:ea typeface="Calibri"/>
                        <a:cs typeface="Mangal"/>
                      </a:endParaRPr>
                    </a:p>
                  </a:txBody>
                  <a:tcPr marL="38977" marR="38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
        <p:nvSpPr>
          <p:cNvPr id="1048618" name="Slide Number Placeholder 5"/>
          <p:cNvSpPr>
            <a:spLocks noGrp="1"/>
          </p:cNvSpPr>
          <p:nvPr>
            <p:ph type="sldNum" sz="quarter" idx="15"/>
          </p:nvPr>
        </p:nvSpPr>
        <p:spPr/>
        <p:txBody>
          <a:bodyPr>
            <a:normAutofit/>
          </a:bodyPr>
          <a:lstStyle/>
          <a:p>
            <a:fld id="{BEFF15C5-7A37-4B5C-9F13-4DD073D7DC40}" type="slidenum">
              <a:rPr lang="en-US" smtClean="0"/>
              <a:pPr/>
              <a:t>9</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295</TotalTime>
  <Words>887</Words>
  <Application>Microsoft Office PowerPoint</Application>
  <PresentationFormat>On-screen Show (4:3)</PresentationFormat>
  <Paragraphs>70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WELCOME Class: B.Com – Part-1  Subject: Financial Accounting Topic: Insolvency Accounts –  Statement of Affairs and Deficiency Account: A</vt:lpstr>
      <vt:lpstr>Slide 2</vt:lpstr>
      <vt:lpstr>Slide 3</vt:lpstr>
      <vt:lpstr>Slide 4</vt:lpstr>
      <vt:lpstr>Slide 5</vt:lpstr>
      <vt:lpstr>Slide 6</vt:lpstr>
      <vt:lpstr>Slide 7</vt:lpstr>
      <vt:lpstr>Slide 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45</cp:revision>
  <dcterms:created xsi:type="dcterms:W3CDTF">2011-08-22T23:02:56Z</dcterms:created>
  <dcterms:modified xsi:type="dcterms:W3CDTF">2020-07-30T07:46:45Z</dcterms:modified>
</cp:coreProperties>
</file>